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6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75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20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20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966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487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891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69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90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14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236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078EA-4452-4A8B-AB04-CEDC17EC1D6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28910-209B-47E7-AF12-B41C29AFFB0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75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8" name="Gruppieren 1157"/>
          <p:cNvGrpSpPr/>
          <p:nvPr/>
        </p:nvGrpSpPr>
        <p:grpSpPr>
          <a:xfrm>
            <a:off x="2699792" y="1628899"/>
            <a:ext cx="3600400" cy="3672309"/>
            <a:chOff x="2699792" y="1412875"/>
            <a:chExt cx="3339058" cy="349885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43213" y="1412875"/>
              <a:ext cx="3195637" cy="3490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108325" y="1900238"/>
              <a:ext cx="2768600" cy="2763838"/>
            </a:xfrm>
            <a:custGeom>
              <a:avLst/>
              <a:gdLst>
                <a:gd name="T0" fmla="*/ 0 w 3543"/>
                <a:gd name="T1" fmla="*/ 0 h 3543"/>
                <a:gd name="T2" fmla="*/ 3543 w 3543"/>
                <a:gd name="T3" fmla="*/ 0 h 3543"/>
                <a:gd name="T4" fmla="*/ 3543 w 3543"/>
                <a:gd name="T5" fmla="*/ 3543 h 3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43" h="3543">
                  <a:moveTo>
                    <a:pt x="0" y="0"/>
                  </a:moveTo>
                  <a:lnTo>
                    <a:pt x="3543" y="0"/>
                  </a:lnTo>
                  <a:lnTo>
                    <a:pt x="3543" y="3543"/>
                  </a:lnTo>
                </a:path>
              </a:pathLst>
            </a:cu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478338" y="1925638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4492625" y="1925638"/>
              <a:ext cx="0" cy="26670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78338" y="2192338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478338" y="2044700"/>
              <a:ext cx="22225" cy="22225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159125" y="4510088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3173413" y="4510088"/>
              <a:ext cx="0" cy="57150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159125" y="4567238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V="1">
              <a:off x="3173413" y="3921125"/>
              <a:ext cx="66675" cy="617538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3225800" y="3871913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3240088" y="3871913"/>
              <a:ext cx="0" cy="98425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3225800" y="3970338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3240088" y="3586163"/>
              <a:ext cx="65087" cy="334963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3292475" y="3559175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3305175" y="3559175"/>
              <a:ext cx="0" cy="52388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292475" y="3611563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V="1">
              <a:off x="3305175" y="3224213"/>
              <a:ext cx="131762" cy="361950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422650" y="3128963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3436938" y="3128963"/>
              <a:ext cx="0" cy="190500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422650" y="3319463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V="1">
              <a:off x="3436938" y="2590800"/>
              <a:ext cx="395287" cy="633413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817938" y="2465388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3832225" y="2465388"/>
              <a:ext cx="0" cy="250825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3817938" y="2716213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V="1">
              <a:off x="3832225" y="2151063"/>
              <a:ext cx="660400" cy="439738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478338" y="1971675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4492625" y="1971675"/>
              <a:ext cx="0" cy="357188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4478338" y="2328863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4" name="Line 33"/>
            <p:cNvSpPr>
              <a:spLocks noChangeShapeType="1"/>
            </p:cNvSpPr>
            <p:nvPr/>
          </p:nvSpPr>
          <p:spPr bwMode="auto">
            <a:xfrm>
              <a:off x="4492625" y="2151063"/>
              <a:ext cx="1319212" cy="11113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5" name="Freeform 34"/>
            <p:cNvSpPr>
              <a:spLocks/>
            </p:cNvSpPr>
            <p:nvPr/>
          </p:nvSpPr>
          <p:spPr bwMode="auto">
            <a:xfrm>
              <a:off x="5797550" y="1966913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7" name="Line 35"/>
            <p:cNvSpPr>
              <a:spLocks noChangeShapeType="1"/>
            </p:cNvSpPr>
            <p:nvPr/>
          </p:nvSpPr>
          <p:spPr bwMode="auto">
            <a:xfrm>
              <a:off x="5811838" y="1966913"/>
              <a:ext cx="0" cy="390525"/>
            </a:xfrm>
            <a:prstGeom prst="line">
              <a:avLst/>
            </a:pr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8" name="Freeform 36"/>
            <p:cNvSpPr>
              <a:spLocks/>
            </p:cNvSpPr>
            <p:nvPr/>
          </p:nvSpPr>
          <p:spPr bwMode="auto">
            <a:xfrm>
              <a:off x="5797550" y="2357438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9" name="Freeform 37"/>
            <p:cNvSpPr>
              <a:spLocks/>
            </p:cNvSpPr>
            <p:nvPr/>
          </p:nvSpPr>
          <p:spPr bwMode="auto">
            <a:xfrm>
              <a:off x="3159125" y="4524375"/>
              <a:ext cx="28575" cy="28575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0" name="Freeform 38"/>
            <p:cNvSpPr>
              <a:spLocks/>
            </p:cNvSpPr>
            <p:nvPr/>
          </p:nvSpPr>
          <p:spPr bwMode="auto">
            <a:xfrm>
              <a:off x="3225800" y="3908425"/>
              <a:ext cx="26987" cy="26988"/>
            </a:xfrm>
            <a:custGeom>
              <a:avLst/>
              <a:gdLst>
                <a:gd name="T0" fmla="*/ 9 w 17"/>
                <a:gd name="T1" fmla="*/ 0 h 17"/>
                <a:gd name="T2" fmla="*/ 17 w 17"/>
                <a:gd name="T3" fmla="*/ 8 h 17"/>
                <a:gd name="T4" fmla="*/ 9 w 17"/>
                <a:gd name="T5" fmla="*/ 17 h 17"/>
                <a:gd name="T6" fmla="*/ 0 w 17"/>
                <a:gd name="T7" fmla="*/ 8 h 17"/>
                <a:gd name="T8" fmla="*/ 9 w 17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7" y="8"/>
                  </a:lnTo>
                  <a:lnTo>
                    <a:pt x="9" y="17"/>
                  </a:lnTo>
                  <a:lnTo>
                    <a:pt x="0" y="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1" name="Freeform 39"/>
            <p:cNvSpPr>
              <a:spLocks/>
            </p:cNvSpPr>
            <p:nvPr/>
          </p:nvSpPr>
          <p:spPr bwMode="auto">
            <a:xfrm>
              <a:off x="3292475" y="3571875"/>
              <a:ext cx="26987" cy="28575"/>
            </a:xfrm>
            <a:custGeom>
              <a:avLst/>
              <a:gdLst>
                <a:gd name="T0" fmla="*/ 8 w 17"/>
                <a:gd name="T1" fmla="*/ 0 h 18"/>
                <a:gd name="T2" fmla="*/ 17 w 17"/>
                <a:gd name="T3" fmla="*/ 9 h 18"/>
                <a:gd name="T4" fmla="*/ 8 w 17"/>
                <a:gd name="T5" fmla="*/ 18 h 18"/>
                <a:gd name="T6" fmla="*/ 0 w 17"/>
                <a:gd name="T7" fmla="*/ 9 h 18"/>
                <a:gd name="T8" fmla="*/ 8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lnTo>
                    <a:pt x="17" y="9"/>
                  </a:lnTo>
                  <a:lnTo>
                    <a:pt x="8" y="18"/>
                  </a:lnTo>
                  <a:lnTo>
                    <a:pt x="0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2" name="Freeform 40"/>
            <p:cNvSpPr>
              <a:spLocks/>
            </p:cNvSpPr>
            <p:nvPr/>
          </p:nvSpPr>
          <p:spPr bwMode="auto">
            <a:xfrm>
              <a:off x="3422650" y="3211513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18 w 18"/>
                <a:gd name="T3" fmla="*/ 8 h 17"/>
                <a:gd name="T4" fmla="*/ 9 w 18"/>
                <a:gd name="T5" fmla="*/ 17 h 17"/>
                <a:gd name="T6" fmla="*/ 0 w 18"/>
                <a:gd name="T7" fmla="*/ 8 h 17"/>
                <a:gd name="T8" fmla="*/ 9 w 1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lnTo>
                    <a:pt x="18" y="8"/>
                  </a:lnTo>
                  <a:lnTo>
                    <a:pt x="9" y="17"/>
                  </a:lnTo>
                  <a:lnTo>
                    <a:pt x="0" y="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3" name="Freeform 41"/>
            <p:cNvSpPr>
              <a:spLocks/>
            </p:cNvSpPr>
            <p:nvPr/>
          </p:nvSpPr>
          <p:spPr bwMode="auto">
            <a:xfrm>
              <a:off x="3817938" y="2576513"/>
              <a:ext cx="28575" cy="28575"/>
            </a:xfrm>
            <a:custGeom>
              <a:avLst/>
              <a:gdLst>
                <a:gd name="T0" fmla="*/ 9 w 18"/>
                <a:gd name="T1" fmla="*/ 0 h 18"/>
                <a:gd name="T2" fmla="*/ 18 w 18"/>
                <a:gd name="T3" fmla="*/ 9 h 18"/>
                <a:gd name="T4" fmla="*/ 9 w 18"/>
                <a:gd name="T5" fmla="*/ 18 h 18"/>
                <a:gd name="T6" fmla="*/ 0 w 18"/>
                <a:gd name="T7" fmla="*/ 9 h 18"/>
                <a:gd name="T8" fmla="*/ 9 w 1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9" y="0"/>
                  </a:moveTo>
                  <a:lnTo>
                    <a:pt x="18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4" name="Freeform 42"/>
            <p:cNvSpPr>
              <a:spLocks/>
            </p:cNvSpPr>
            <p:nvPr/>
          </p:nvSpPr>
          <p:spPr bwMode="auto">
            <a:xfrm>
              <a:off x="4478338" y="2136775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18 w 18"/>
                <a:gd name="T3" fmla="*/ 9 h 17"/>
                <a:gd name="T4" fmla="*/ 9 w 18"/>
                <a:gd name="T5" fmla="*/ 17 h 17"/>
                <a:gd name="T6" fmla="*/ 0 w 18"/>
                <a:gd name="T7" fmla="*/ 9 h 17"/>
                <a:gd name="T8" fmla="*/ 9 w 1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lnTo>
                    <a:pt x="18" y="9"/>
                  </a:lnTo>
                  <a:lnTo>
                    <a:pt x="9" y="17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5" name="Freeform 43"/>
            <p:cNvSpPr>
              <a:spLocks/>
            </p:cNvSpPr>
            <p:nvPr/>
          </p:nvSpPr>
          <p:spPr bwMode="auto">
            <a:xfrm>
              <a:off x="5797550" y="2147888"/>
              <a:ext cx="26987" cy="28575"/>
            </a:xfrm>
            <a:custGeom>
              <a:avLst/>
              <a:gdLst>
                <a:gd name="T0" fmla="*/ 9 w 17"/>
                <a:gd name="T1" fmla="*/ 0 h 18"/>
                <a:gd name="T2" fmla="*/ 17 w 17"/>
                <a:gd name="T3" fmla="*/ 9 h 18"/>
                <a:gd name="T4" fmla="*/ 9 w 17"/>
                <a:gd name="T5" fmla="*/ 18 h 18"/>
                <a:gd name="T6" fmla="*/ 0 w 17"/>
                <a:gd name="T7" fmla="*/ 9 h 18"/>
                <a:gd name="T8" fmla="*/ 9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9" y="0"/>
                  </a:moveTo>
                  <a:lnTo>
                    <a:pt x="17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6" name="Line 44"/>
            <p:cNvSpPr>
              <a:spLocks noChangeShapeType="1"/>
            </p:cNvSpPr>
            <p:nvPr/>
          </p:nvSpPr>
          <p:spPr bwMode="auto">
            <a:xfrm>
              <a:off x="3173413" y="4533900"/>
              <a:ext cx="0" cy="0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7" name="Line 45"/>
            <p:cNvSpPr>
              <a:spLocks noChangeShapeType="1"/>
            </p:cNvSpPr>
            <p:nvPr/>
          </p:nvSpPr>
          <p:spPr bwMode="auto">
            <a:xfrm flipV="1">
              <a:off x="3173413" y="3536950"/>
              <a:ext cx="66675" cy="996950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8" name="Freeform 46"/>
            <p:cNvSpPr>
              <a:spLocks/>
            </p:cNvSpPr>
            <p:nvPr/>
          </p:nvSpPr>
          <p:spPr bwMode="auto">
            <a:xfrm>
              <a:off x="3225800" y="3441700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9" name="Line 47"/>
            <p:cNvSpPr>
              <a:spLocks noChangeShapeType="1"/>
            </p:cNvSpPr>
            <p:nvPr/>
          </p:nvSpPr>
          <p:spPr bwMode="auto">
            <a:xfrm>
              <a:off x="3240088" y="3441700"/>
              <a:ext cx="0" cy="190500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0" name="Freeform 48"/>
            <p:cNvSpPr>
              <a:spLocks/>
            </p:cNvSpPr>
            <p:nvPr/>
          </p:nvSpPr>
          <p:spPr bwMode="auto">
            <a:xfrm>
              <a:off x="3225800" y="3632200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1" name="Line 49"/>
            <p:cNvSpPr>
              <a:spLocks noChangeShapeType="1"/>
            </p:cNvSpPr>
            <p:nvPr/>
          </p:nvSpPr>
          <p:spPr bwMode="auto">
            <a:xfrm flipV="1">
              <a:off x="3240088" y="3359150"/>
              <a:ext cx="65087" cy="177800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2" name="Freeform 50"/>
            <p:cNvSpPr>
              <a:spLocks/>
            </p:cNvSpPr>
            <p:nvPr/>
          </p:nvSpPr>
          <p:spPr bwMode="auto">
            <a:xfrm>
              <a:off x="3292475" y="3302000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3" name="Line 51"/>
            <p:cNvSpPr>
              <a:spLocks noChangeShapeType="1"/>
            </p:cNvSpPr>
            <p:nvPr/>
          </p:nvSpPr>
          <p:spPr bwMode="auto">
            <a:xfrm>
              <a:off x="3305175" y="3302000"/>
              <a:ext cx="0" cy="111125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4" name="Freeform 52"/>
            <p:cNvSpPr>
              <a:spLocks/>
            </p:cNvSpPr>
            <p:nvPr/>
          </p:nvSpPr>
          <p:spPr bwMode="auto">
            <a:xfrm>
              <a:off x="3292475" y="3413125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5" name="Line 53"/>
            <p:cNvSpPr>
              <a:spLocks noChangeShapeType="1"/>
            </p:cNvSpPr>
            <p:nvPr/>
          </p:nvSpPr>
          <p:spPr bwMode="auto">
            <a:xfrm flipV="1">
              <a:off x="3305175" y="2935288"/>
              <a:ext cx="131762" cy="423863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6" name="Freeform 54"/>
            <p:cNvSpPr>
              <a:spLocks/>
            </p:cNvSpPr>
            <p:nvPr/>
          </p:nvSpPr>
          <p:spPr bwMode="auto">
            <a:xfrm>
              <a:off x="3422650" y="2724150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7" name="Line 55"/>
            <p:cNvSpPr>
              <a:spLocks noChangeShapeType="1"/>
            </p:cNvSpPr>
            <p:nvPr/>
          </p:nvSpPr>
          <p:spPr bwMode="auto">
            <a:xfrm>
              <a:off x="3436938" y="2724150"/>
              <a:ext cx="0" cy="420688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8" name="Freeform 56"/>
            <p:cNvSpPr>
              <a:spLocks/>
            </p:cNvSpPr>
            <p:nvPr/>
          </p:nvSpPr>
          <p:spPr bwMode="auto">
            <a:xfrm>
              <a:off x="3422650" y="3144838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9" name="Line 57"/>
            <p:cNvSpPr>
              <a:spLocks noChangeShapeType="1"/>
            </p:cNvSpPr>
            <p:nvPr/>
          </p:nvSpPr>
          <p:spPr bwMode="auto">
            <a:xfrm flipV="1">
              <a:off x="3436938" y="2408238"/>
              <a:ext cx="395287" cy="527050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0" name="Freeform 58"/>
            <p:cNvSpPr>
              <a:spLocks/>
            </p:cNvSpPr>
            <p:nvPr/>
          </p:nvSpPr>
          <p:spPr bwMode="auto">
            <a:xfrm>
              <a:off x="3817938" y="2279650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1" name="Line 59"/>
            <p:cNvSpPr>
              <a:spLocks noChangeShapeType="1"/>
            </p:cNvSpPr>
            <p:nvPr/>
          </p:nvSpPr>
          <p:spPr bwMode="auto">
            <a:xfrm>
              <a:off x="3832225" y="2279650"/>
              <a:ext cx="0" cy="257175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2" name="Freeform 60"/>
            <p:cNvSpPr>
              <a:spLocks/>
            </p:cNvSpPr>
            <p:nvPr/>
          </p:nvSpPr>
          <p:spPr bwMode="auto">
            <a:xfrm>
              <a:off x="3817938" y="2536825"/>
              <a:ext cx="30162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3" name="Line 61"/>
            <p:cNvSpPr>
              <a:spLocks noChangeShapeType="1"/>
            </p:cNvSpPr>
            <p:nvPr/>
          </p:nvSpPr>
          <p:spPr bwMode="auto">
            <a:xfrm flipV="1">
              <a:off x="3832225" y="2193925"/>
              <a:ext cx="660400" cy="214313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4" name="Freeform 62"/>
            <p:cNvSpPr>
              <a:spLocks/>
            </p:cNvSpPr>
            <p:nvPr/>
          </p:nvSpPr>
          <p:spPr bwMode="auto">
            <a:xfrm>
              <a:off x="4478338" y="2108200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5" name="Line 63"/>
            <p:cNvSpPr>
              <a:spLocks noChangeShapeType="1"/>
            </p:cNvSpPr>
            <p:nvPr/>
          </p:nvSpPr>
          <p:spPr bwMode="auto">
            <a:xfrm>
              <a:off x="4492625" y="2108200"/>
              <a:ext cx="0" cy="173038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6" name="Freeform 64"/>
            <p:cNvSpPr>
              <a:spLocks/>
            </p:cNvSpPr>
            <p:nvPr/>
          </p:nvSpPr>
          <p:spPr bwMode="auto">
            <a:xfrm>
              <a:off x="4478338" y="2281238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7" name="Line 65"/>
            <p:cNvSpPr>
              <a:spLocks noChangeShapeType="1"/>
            </p:cNvSpPr>
            <p:nvPr/>
          </p:nvSpPr>
          <p:spPr bwMode="auto">
            <a:xfrm>
              <a:off x="4492625" y="2193925"/>
              <a:ext cx="1319212" cy="106363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8" name="Freeform 66"/>
            <p:cNvSpPr>
              <a:spLocks/>
            </p:cNvSpPr>
            <p:nvPr/>
          </p:nvSpPr>
          <p:spPr bwMode="auto">
            <a:xfrm>
              <a:off x="5797550" y="2251075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9" name="Line 67"/>
            <p:cNvSpPr>
              <a:spLocks noChangeShapeType="1"/>
            </p:cNvSpPr>
            <p:nvPr/>
          </p:nvSpPr>
          <p:spPr bwMode="auto">
            <a:xfrm>
              <a:off x="5811838" y="2251075"/>
              <a:ext cx="0" cy="96838"/>
            </a:xfrm>
            <a:prstGeom prst="line">
              <a:avLst/>
            </a:pr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0" name="Freeform 68"/>
            <p:cNvSpPr>
              <a:spLocks/>
            </p:cNvSpPr>
            <p:nvPr/>
          </p:nvSpPr>
          <p:spPr bwMode="auto">
            <a:xfrm>
              <a:off x="5797550" y="2347913"/>
              <a:ext cx="28575" cy="0"/>
            </a:xfrm>
            <a:custGeom>
              <a:avLst/>
              <a:gdLst>
                <a:gd name="T0" fmla="*/ 0 w 37"/>
                <a:gd name="T1" fmla="*/ 37 w 37"/>
                <a:gd name="T2" fmla="*/ 0 w 3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7">
                  <a:moveTo>
                    <a:pt x="0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3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1" name="Oval 69"/>
            <p:cNvSpPr>
              <a:spLocks noChangeArrowheads="1"/>
            </p:cNvSpPr>
            <p:nvPr/>
          </p:nvSpPr>
          <p:spPr bwMode="auto">
            <a:xfrm>
              <a:off x="3159125" y="4519613"/>
              <a:ext cx="23812" cy="23813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2" name="Oval 70"/>
            <p:cNvSpPr>
              <a:spLocks noChangeArrowheads="1"/>
            </p:cNvSpPr>
            <p:nvPr/>
          </p:nvSpPr>
          <p:spPr bwMode="auto">
            <a:xfrm>
              <a:off x="3225800" y="3522663"/>
              <a:ext cx="22225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3" name="Oval 71"/>
            <p:cNvSpPr>
              <a:spLocks noChangeArrowheads="1"/>
            </p:cNvSpPr>
            <p:nvPr/>
          </p:nvSpPr>
          <p:spPr bwMode="auto">
            <a:xfrm>
              <a:off x="3292475" y="3344863"/>
              <a:ext cx="22225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4" name="Oval 72"/>
            <p:cNvSpPr>
              <a:spLocks noChangeArrowheads="1"/>
            </p:cNvSpPr>
            <p:nvPr/>
          </p:nvSpPr>
          <p:spPr bwMode="auto">
            <a:xfrm>
              <a:off x="3422650" y="2921000"/>
              <a:ext cx="22225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5" name="Oval 73"/>
            <p:cNvSpPr>
              <a:spLocks noChangeArrowheads="1"/>
            </p:cNvSpPr>
            <p:nvPr/>
          </p:nvSpPr>
          <p:spPr bwMode="auto">
            <a:xfrm>
              <a:off x="3817938" y="2393950"/>
              <a:ext cx="23812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6" name="Oval 74"/>
            <p:cNvSpPr>
              <a:spLocks noChangeArrowheads="1"/>
            </p:cNvSpPr>
            <p:nvPr/>
          </p:nvSpPr>
          <p:spPr bwMode="auto">
            <a:xfrm>
              <a:off x="4478338" y="2179638"/>
              <a:ext cx="22225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7" name="Oval 75"/>
            <p:cNvSpPr>
              <a:spLocks noChangeArrowheads="1"/>
            </p:cNvSpPr>
            <p:nvPr/>
          </p:nvSpPr>
          <p:spPr bwMode="auto">
            <a:xfrm>
              <a:off x="5797550" y="2286000"/>
              <a:ext cx="20637" cy="22225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9" name="Line 77"/>
            <p:cNvSpPr>
              <a:spLocks noChangeShapeType="1"/>
            </p:cNvSpPr>
            <p:nvPr/>
          </p:nvSpPr>
          <p:spPr bwMode="auto">
            <a:xfrm>
              <a:off x="3108325" y="4664075"/>
              <a:ext cx="27686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0" name="Line 78"/>
            <p:cNvSpPr>
              <a:spLocks noChangeShapeType="1"/>
            </p:cNvSpPr>
            <p:nvPr/>
          </p:nvSpPr>
          <p:spPr bwMode="auto">
            <a:xfrm>
              <a:off x="3173413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1" name="Rectangle 79"/>
            <p:cNvSpPr>
              <a:spLocks noChangeArrowheads="1"/>
            </p:cNvSpPr>
            <p:nvPr/>
          </p:nvSpPr>
          <p:spPr bwMode="auto">
            <a:xfrm>
              <a:off x="3135313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Line 80"/>
            <p:cNvSpPr>
              <a:spLocks noChangeShapeType="1"/>
            </p:cNvSpPr>
            <p:nvPr/>
          </p:nvSpPr>
          <p:spPr bwMode="auto">
            <a:xfrm>
              <a:off x="3305175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3" name="Rectangle 81"/>
            <p:cNvSpPr>
              <a:spLocks noChangeArrowheads="1"/>
            </p:cNvSpPr>
            <p:nvPr/>
          </p:nvSpPr>
          <p:spPr bwMode="auto">
            <a:xfrm>
              <a:off x="3267075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Line 82"/>
            <p:cNvSpPr>
              <a:spLocks noChangeShapeType="1"/>
            </p:cNvSpPr>
            <p:nvPr/>
          </p:nvSpPr>
          <p:spPr bwMode="auto">
            <a:xfrm>
              <a:off x="343693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5" name="Rectangle 83"/>
            <p:cNvSpPr>
              <a:spLocks noChangeArrowheads="1"/>
            </p:cNvSpPr>
            <p:nvPr/>
          </p:nvSpPr>
          <p:spPr bwMode="auto">
            <a:xfrm>
              <a:off x="3398838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Line 84"/>
            <p:cNvSpPr>
              <a:spLocks noChangeShapeType="1"/>
            </p:cNvSpPr>
            <p:nvPr/>
          </p:nvSpPr>
          <p:spPr bwMode="auto">
            <a:xfrm>
              <a:off x="3568700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7" name="Rectangle 85"/>
            <p:cNvSpPr>
              <a:spLocks noChangeArrowheads="1"/>
            </p:cNvSpPr>
            <p:nvPr/>
          </p:nvSpPr>
          <p:spPr bwMode="auto">
            <a:xfrm>
              <a:off x="3530600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Line 86"/>
            <p:cNvSpPr>
              <a:spLocks noChangeShapeType="1"/>
            </p:cNvSpPr>
            <p:nvPr/>
          </p:nvSpPr>
          <p:spPr bwMode="auto">
            <a:xfrm>
              <a:off x="3702050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9" name="Rectangle 87"/>
            <p:cNvSpPr>
              <a:spLocks noChangeArrowheads="1"/>
            </p:cNvSpPr>
            <p:nvPr/>
          </p:nvSpPr>
          <p:spPr bwMode="auto">
            <a:xfrm>
              <a:off x="3663950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Line 88"/>
            <p:cNvSpPr>
              <a:spLocks noChangeShapeType="1"/>
            </p:cNvSpPr>
            <p:nvPr/>
          </p:nvSpPr>
          <p:spPr bwMode="auto">
            <a:xfrm>
              <a:off x="3832225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1" name="Rectangle 89"/>
            <p:cNvSpPr>
              <a:spLocks noChangeArrowheads="1"/>
            </p:cNvSpPr>
            <p:nvPr/>
          </p:nvSpPr>
          <p:spPr bwMode="auto">
            <a:xfrm>
              <a:off x="3794125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Line 90"/>
            <p:cNvSpPr>
              <a:spLocks noChangeShapeType="1"/>
            </p:cNvSpPr>
            <p:nvPr/>
          </p:nvSpPr>
          <p:spPr bwMode="auto">
            <a:xfrm>
              <a:off x="3965575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3" name="Rectangle 91"/>
            <p:cNvSpPr>
              <a:spLocks noChangeArrowheads="1"/>
            </p:cNvSpPr>
            <p:nvPr/>
          </p:nvSpPr>
          <p:spPr bwMode="auto">
            <a:xfrm>
              <a:off x="3927475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Line 92"/>
            <p:cNvSpPr>
              <a:spLocks noChangeShapeType="1"/>
            </p:cNvSpPr>
            <p:nvPr/>
          </p:nvSpPr>
          <p:spPr bwMode="auto">
            <a:xfrm>
              <a:off x="409733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5" name="Rectangle 93"/>
            <p:cNvSpPr>
              <a:spLocks noChangeArrowheads="1"/>
            </p:cNvSpPr>
            <p:nvPr/>
          </p:nvSpPr>
          <p:spPr bwMode="auto">
            <a:xfrm>
              <a:off x="4059238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Line 94"/>
            <p:cNvSpPr>
              <a:spLocks noChangeShapeType="1"/>
            </p:cNvSpPr>
            <p:nvPr/>
          </p:nvSpPr>
          <p:spPr bwMode="auto">
            <a:xfrm>
              <a:off x="4229100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7" name="Rectangle 95"/>
            <p:cNvSpPr>
              <a:spLocks noChangeArrowheads="1"/>
            </p:cNvSpPr>
            <p:nvPr/>
          </p:nvSpPr>
          <p:spPr bwMode="auto">
            <a:xfrm>
              <a:off x="4191000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Line 96"/>
            <p:cNvSpPr>
              <a:spLocks noChangeShapeType="1"/>
            </p:cNvSpPr>
            <p:nvPr/>
          </p:nvSpPr>
          <p:spPr bwMode="auto">
            <a:xfrm>
              <a:off x="4360863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9" name="Rectangle 97"/>
            <p:cNvSpPr>
              <a:spLocks noChangeArrowheads="1"/>
            </p:cNvSpPr>
            <p:nvPr/>
          </p:nvSpPr>
          <p:spPr bwMode="auto">
            <a:xfrm>
              <a:off x="4322763" y="47005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9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Line 98"/>
            <p:cNvSpPr>
              <a:spLocks noChangeShapeType="1"/>
            </p:cNvSpPr>
            <p:nvPr/>
          </p:nvSpPr>
          <p:spPr bwMode="auto">
            <a:xfrm>
              <a:off x="4492625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1" name="Rectangle 99"/>
            <p:cNvSpPr>
              <a:spLocks noChangeArrowheads="1"/>
            </p:cNvSpPr>
            <p:nvPr/>
          </p:nvSpPr>
          <p:spPr bwMode="auto">
            <a:xfrm>
              <a:off x="4433888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Line 100"/>
            <p:cNvSpPr>
              <a:spLocks noChangeShapeType="1"/>
            </p:cNvSpPr>
            <p:nvPr/>
          </p:nvSpPr>
          <p:spPr bwMode="auto">
            <a:xfrm>
              <a:off x="462438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3" name="Rectangle 101"/>
            <p:cNvSpPr>
              <a:spLocks noChangeArrowheads="1"/>
            </p:cNvSpPr>
            <p:nvPr/>
          </p:nvSpPr>
          <p:spPr bwMode="auto">
            <a:xfrm>
              <a:off x="4565650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Line 102"/>
            <p:cNvSpPr>
              <a:spLocks noChangeShapeType="1"/>
            </p:cNvSpPr>
            <p:nvPr/>
          </p:nvSpPr>
          <p:spPr bwMode="auto">
            <a:xfrm>
              <a:off x="4756150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5" name="Rectangle 103"/>
            <p:cNvSpPr>
              <a:spLocks noChangeArrowheads="1"/>
            </p:cNvSpPr>
            <p:nvPr/>
          </p:nvSpPr>
          <p:spPr bwMode="auto">
            <a:xfrm>
              <a:off x="4697413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Line 104"/>
            <p:cNvSpPr>
              <a:spLocks noChangeShapeType="1"/>
            </p:cNvSpPr>
            <p:nvPr/>
          </p:nvSpPr>
          <p:spPr bwMode="auto">
            <a:xfrm>
              <a:off x="4887913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7" name="Rectangle 105"/>
            <p:cNvSpPr>
              <a:spLocks noChangeArrowheads="1"/>
            </p:cNvSpPr>
            <p:nvPr/>
          </p:nvSpPr>
          <p:spPr bwMode="auto">
            <a:xfrm>
              <a:off x="4829175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13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Line 106"/>
            <p:cNvSpPr>
              <a:spLocks noChangeShapeType="1"/>
            </p:cNvSpPr>
            <p:nvPr/>
          </p:nvSpPr>
          <p:spPr bwMode="auto">
            <a:xfrm>
              <a:off x="5019675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9" name="Rectangle 107"/>
            <p:cNvSpPr>
              <a:spLocks noChangeArrowheads="1"/>
            </p:cNvSpPr>
            <p:nvPr/>
          </p:nvSpPr>
          <p:spPr bwMode="auto">
            <a:xfrm>
              <a:off x="4960938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14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Line 108"/>
            <p:cNvSpPr>
              <a:spLocks noChangeShapeType="1"/>
            </p:cNvSpPr>
            <p:nvPr/>
          </p:nvSpPr>
          <p:spPr bwMode="auto">
            <a:xfrm>
              <a:off x="515143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1" name="Rectangle 109"/>
            <p:cNvSpPr>
              <a:spLocks noChangeArrowheads="1"/>
            </p:cNvSpPr>
            <p:nvPr/>
          </p:nvSpPr>
          <p:spPr bwMode="auto">
            <a:xfrm>
              <a:off x="5092700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Line 110"/>
            <p:cNvSpPr>
              <a:spLocks noChangeShapeType="1"/>
            </p:cNvSpPr>
            <p:nvPr/>
          </p:nvSpPr>
          <p:spPr bwMode="auto">
            <a:xfrm>
              <a:off x="5283200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3" name="Rectangle 111"/>
            <p:cNvSpPr>
              <a:spLocks noChangeArrowheads="1"/>
            </p:cNvSpPr>
            <p:nvPr/>
          </p:nvSpPr>
          <p:spPr bwMode="auto">
            <a:xfrm>
              <a:off x="5224463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Line 112"/>
            <p:cNvSpPr>
              <a:spLocks noChangeShapeType="1"/>
            </p:cNvSpPr>
            <p:nvPr/>
          </p:nvSpPr>
          <p:spPr bwMode="auto">
            <a:xfrm>
              <a:off x="5414963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5" name="Rectangle 113"/>
            <p:cNvSpPr>
              <a:spLocks noChangeArrowheads="1"/>
            </p:cNvSpPr>
            <p:nvPr/>
          </p:nvSpPr>
          <p:spPr bwMode="auto">
            <a:xfrm>
              <a:off x="5356225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Line 114"/>
            <p:cNvSpPr>
              <a:spLocks noChangeShapeType="1"/>
            </p:cNvSpPr>
            <p:nvPr/>
          </p:nvSpPr>
          <p:spPr bwMode="auto">
            <a:xfrm>
              <a:off x="5548313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7" name="Rectangle 115"/>
            <p:cNvSpPr>
              <a:spLocks noChangeArrowheads="1"/>
            </p:cNvSpPr>
            <p:nvPr/>
          </p:nvSpPr>
          <p:spPr bwMode="auto">
            <a:xfrm>
              <a:off x="5489575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18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Line 116"/>
            <p:cNvSpPr>
              <a:spLocks noChangeShapeType="1"/>
            </p:cNvSpPr>
            <p:nvPr/>
          </p:nvSpPr>
          <p:spPr bwMode="auto">
            <a:xfrm>
              <a:off x="567848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9" name="Rectangle 117"/>
            <p:cNvSpPr>
              <a:spLocks noChangeArrowheads="1"/>
            </p:cNvSpPr>
            <p:nvPr/>
          </p:nvSpPr>
          <p:spPr bwMode="auto">
            <a:xfrm>
              <a:off x="5619750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Line 118"/>
            <p:cNvSpPr>
              <a:spLocks noChangeShapeType="1"/>
            </p:cNvSpPr>
            <p:nvPr/>
          </p:nvSpPr>
          <p:spPr bwMode="auto">
            <a:xfrm>
              <a:off x="5811838" y="4664075"/>
              <a:ext cx="0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1" name="Rectangle 119"/>
            <p:cNvSpPr>
              <a:spLocks noChangeArrowheads="1"/>
            </p:cNvSpPr>
            <p:nvPr/>
          </p:nvSpPr>
          <p:spPr bwMode="auto">
            <a:xfrm>
              <a:off x="5753100" y="4700588"/>
              <a:ext cx="1174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Line 120"/>
            <p:cNvSpPr>
              <a:spLocks noChangeShapeType="1"/>
            </p:cNvSpPr>
            <p:nvPr/>
          </p:nvSpPr>
          <p:spPr bwMode="auto">
            <a:xfrm flipV="1">
              <a:off x="3108325" y="1900238"/>
              <a:ext cx="0" cy="276383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3" name="Line 121"/>
            <p:cNvSpPr>
              <a:spLocks noChangeShapeType="1"/>
            </p:cNvSpPr>
            <p:nvPr/>
          </p:nvSpPr>
          <p:spPr bwMode="auto">
            <a:xfrm flipH="1">
              <a:off x="3082925" y="4537075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4" name="Rectangle 122"/>
            <p:cNvSpPr>
              <a:spLocks noChangeArrowheads="1"/>
            </p:cNvSpPr>
            <p:nvPr/>
          </p:nvSpPr>
          <p:spPr bwMode="auto">
            <a:xfrm>
              <a:off x="2911475" y="4498975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Line 123"/>
            <p:cNvSpPr>
              <a:spLocks noChangeShapeType="1"/>
            </p:cNvSpPr>
            <p:nvPr/>
          </p:nvSpPr>
          <p:spPr bwMode="auto">
            <a:xfrm flipH="1">
              <a:off x="3082925" y="4376738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6" name="Rectangle 124"/>
            <p:cNvSpPr>
              <a:spLocks noChangeArrowheads="1"/>
            </p:cNvSpPr>
            <p:nvPr/>
          </p:nvSpPr>
          <p:spPr bwMode="auto">
            <a:xfrm>
              <a:off x="2911475" y="4338638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" name="Line 125"/>
            <p:cNvSpPr>
              <a:spLocks noChangeShapeType="1"/>
            </p:cNvSpPr>
            <p:nvPr/>
          </p:nvSpPr>
          <p:spPr bwMode="auto">
            <a:xfrm flipH="1">
              <a:off x="3082925" y="4214813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8" name="Rectangle 126"/>
            <p:cNvSpPr>
              <a:spLocks noChangeArrowheads="1"/>
            </p:cNvSpPr>
            <p:nvPr/>
          </p:nvSpPr>
          <p:spPr bwMode="auto">
            <a:xfrm>
              <a:off x="2911475" y="4178300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150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9" name="Line 127"/>
            <p:cNvSpPr>
              <a:spLocks noChangeShapeType="1"/>
            </p:cNvSpPr>
            <p:nvPr/>
          </p:nvSpPr>
          <p:spPr bwMode="auto">
            <a:xfrm flipH="1">
              <a:off x="3082925" y="4054475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0" name="Rectangle 128"/>
            <p:cNvSpPr>
              <a:spLocks noChangeArrowheads="1"/>
            </p:cNvSpPr>
            <p:nvPr/>
          </p:nvSpPr>
          <p:spPr bwMode="auto">
            <a:xfrm>
              <a:off x="2911475" y="4016375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175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1" name="Line 129"/>
            <p:cNvSpPr>
              <a:spLocks noChangeShapeType="1"/>
            </p:cNvSpPr>
            <p:nvPr/>
          </p:nvSpPr>
          <p:spPr bwMode="auto">
            <a:xfrm flipH="1">
              <a:off x="3082925" y="3894138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2" name="Rectangle 130"/>
            <p:cNvSpPr>
              <a:spLocks noChangeArrowheads="1"/>
            </p:cNvSpPr>
            <p:nvPr/>
          </p:nvSpPr>
          <p:spPr bwMode="auto">
            <a:xfrm>
              <a:off x="2911475" y="3856038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3" name="Line 131"/>
            <p:cNvSpPr>
              <a:spLocks noChangeShapeType="1"/>
            </p:cNvSpPr>
            <p:nvPr/>
          </p:nvSpPr>
          <p:spPr bwMode="auto">
            <a:xfrm flipH="1">
              <a:off x="3082925" y="3732213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4" name="Rectangle 132"/>
            <p:cNvSpPr>
              <a:spLocks noChangeArrowheads="1"/>
            </p:cNvSpPr>
            <p:nvPr/>
          </p:nvSpPr>
          <p:spPr bwMode="auto">
            <a:xfrm>
              <a:off x="2911475" y="3695700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225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5" name="Line 133"/>
            <p:cNvSpPr>
              <a:spLocks noChangeShapeType="1"/>
            </p:cNvSpPr>
            <p:nvPr/>
          </p:nvSpPr>
          <p:spPr bwMode="auto">
            <a:xfrm flipH="1">
              <a:off x="3082925" y="3571875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6" name="Rectangle 134"/>
            <p:cNvSpPr>
              <a:spLocks noChangeArrowheads="1"/>
            </p:cNvSpPr>
            <p:nvPr/>
          </p:nvSpPr>
          <p:spPr bwMode="auto">
            <a:xfrm>
              <a:off x="2911475" y="3535363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250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" name="Line 135"/>
            <p:cNvSpPr>
              <a:spLocks noChangeShapeType="1"/>
            </p:cNvSpPr>
            <p:nvPr/>
          </p:nvSpPr>
          <p:spPr bwMode="auto">
            <a:xfrm flipH="1">
              <a:off x="3082925" y="3411538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8" name="Rectangle 136"/>
            <p:cNvSpPr>
              <a:spLocks noChangeArrowheads="1"/>
            </p:cNvSpPr>
            <p:nvPr/>
          </p:nvSpPr>
          <p:spPr bwMode="auto">
            <a:xfrm>
              <a:off x="2911475" y="3373438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275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" name="Line 137"/>
            <p:cNvSpPr>
              <a:spLocks noChangeShapeType="1"/>
            </p:cNvSpPr>
            <p:nvPr/>
          </p:nvSpPr>
          <p:spPr bwMode="auto">
            <a:xfrm flipH="1">
              <a:off x="3082925" y="3251200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0" name="Rectangle 138"/>
            <p:cNvSpPr>
              <a:spLocks noChangeArrowheads="1"/>
            </p:cNvSpPr>
            <p:nvPr/>
          </p:nvSpPr>
          <p:spPr bwMode="auto">
            <a:xfrm>
              <a:off x="2911475" y="3213100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" name="Line 139"/>
            <p:cNvSpPr>
              <a:spLocks noChangeShapeType="1"/>
            </p:cNvSpPr>
            <p:nvPr/>
          </p:nvSpPr>
          <p:spPr bwMode="auto">
            <a:xfrm flipH="1">
              <a:off x="3082925" y="3089275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2" name="Rectangle 140"/>
            <p:cNvSpPr>
              <a:spLocks noChangeArrowheads="1"/>
            </p:cNvSpPr>
            <p:nvPr/>
          </p:nvSpPr>
          <p:spPr bwMode="auto">
            <a:xfrm>
              <a:off x="2911475" y="3052763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325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" name="Line 141"/>
            <p:cNvSpPr>
              <a:spLocks noChangeShapeType="1"/>
            </p:cNvSpPr>
            <p:nvPr/>
          </p:nvSpPr>
          <p:spPr bwMode="auto">
            <a:xfrm flipH="1">
              <a:off x="3082925" y="2928938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4" name="Rectangle 142"/>
            <p:cNvSpPr>
              <a:spLocks noChangeArrowheads="1"/>
            </p:cNvSpPr>
            <p:nvPr/>
          </p:nvSpPr>
          <p:spPr bwMode="auto">
            <a:xfrm>
              <a:off x="2911475" y="2892425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" name="Line 143"/>
            <p:cNvSpPr>
              <a:spLocks noChangeShapeType="1"/>
            </p:cNvSpPr>
            <p:nvPr/>
          </p:nvSpPr>
          <p:spPr bwMode="auto">
            <a:xfrm flipH="1">
              <a:off x="3082925" y="2768600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6" name="Rectangle 144"/>
            <p:cNvSpPr>
              <a:spLocks noChangeArrowheads="1"/>
            </p:cNvSpPr>
            <p:nvPr/>
          </p:nvSpPr>
          <p:spPr bwMode="auto">
            <a:xfrm>
              <a:off x="2911475" y="2730500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375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7" name="Line 145"/>
            <p:cNvSpPr>
              <a:spLocks noChangeShapeType="1"/>
            </p:cNvSpPr>
            <p:nvPr/>
          </p:nvSpPr>
          <p:spPr bwMode="auto">
            <a:xfrm flipH="1">
              <a:off x="3082925" y="2608263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8" name="Rectangle 146"/>
            <p:cNvSpPr>
              <a:spLocks noChangeArrowheads="1"/>
            </p:cNvSpPr>
            <p:nvPr/>
          </p:nvSpPr>
          <p:spPr bwMode="auto">
            <a:xfrm>
              <a:off x="2911475" y="2570163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9" name="Line 147"/>
            <p:cNvSpPr>
              <a:spLocks noChangeShapeType="1"/>
            </p:cNvSpPr>
            <p:nvPr/>
          </p:nvSpPr>
          <p:spPr bwMode="auto">
            <a:xfrm flipH="1">
              <a:off x="3082925" y="2446338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0" name="Rectangle 148"/>
            <p:cNvSpPr>
              <a:spLocks noChangeArrowheads="1"/>
            </p:cNvSpPr>
            <p:nvPr/>
          </p:nvSpPr>
          <p:spPr bwMode="auto">
            <a:xfrm>
              <a:off x="2911475" y="2409825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425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1" name="Line 149"/>
            <p:cNvSpPr>
              <a:spLocks noChangeShapeType="1"/>
            </p:cNvSpPr>
            <p:nvPr/>
          </p:nvSpPr>
          <p:spPr bwMode="auto">
            <a:xfrm flipH="1">
              <a:off x="3082925" y="2286000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2" name="Rectangle 150"/>
            <p:cNvSpPr>
              <a:spLocks noChangeArrowheads="1"/>
            </p:cNvSpPr>
            <p:nvPr/>
          </p:nvSpPr>
          <p:spPr bwMode="auto">
            <a:xfrm>
              <a:off x="2911475" y="2247900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450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3" name="Line 151"/>
            <p:cNvSpPr>
              <a:spLocks noChangeShapeType="1"/>
            </p:cNvSpPr>
            <p:nvPr/>
          </p:nvSpPr>
          <p:spPr bwMode="auto">
            <a:xfrm flipH="1">
              <a:off x="3082925" y="2125663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4" name="Rectangle 152"/>
            <p:cNvSpPr>
              <a:spLocks noChangeArrowheads="1"/>
            </p:cNvSpPr>
            <p:nvPr/>
          </p:nvSpPr>
          <p:spPr bwMode="auto">
            <a:xfrm>
              <a:off x="2911475" y="2087563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475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5" name="Line 153"/>
            <p:cNvSpPr>
              <a:spLocks noChangeShapeType="1"/>
            </p:cNvSpPr>
            <p:nvPr/>
          </p:nvSpPr>
          <p:spPr bwMode="auto">
            <a:xfrm flipH="1">
              <a:off x="3082925" y="1965325"/>
              <a:ext cx="25400" cy="0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6" name="Rectangle 154"/>
            <p:cNvSpPr>
              <a:spLocks noChangeArrowheads="1"/>
            </p:cNvSpPr>
            <p:nvPr/>
          </p:nvSpPr>
          <p:spPr bwMode="auto">
            <a:xfrm>
              <a:off x="2911475" y="1927225"/>
              <a:ext cx="1619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7" name="Rectangle 155"/>
            <p:cNvSpPr>
              <a:spLocks noChangeArrowheads="1"/>
            </p:cNvSpPr>
            <p:nvPr/>
          </p:nvSpPr>
          <p:spPr bwMode="auto">
            <a:xfrm>
              <a:off x="5275263" y="4286250"/>
              <a:ext cx="252412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rFGF2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8" name="Line 156"/>
            <p:cNvSpPr>
              <a:spLocks noChangeShapeType="1"/>
            </p:cNvSpPr>
            <p:nvPr/>
          </p:nvSpPr>
          <p:spPr bwMode="auto">
            <a:xfrm>
              <a:off x="5118100" y="4322763"/>
              <a:ext cx="138112" cy="0"/>
            </a:xfrm>
            <a:prstGeom prst="line">
              <a:avLst/>
            </a:prstGeom>
            <a:noFill/>
            <a:ln w="6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9" name="Oval 157"/>
            <p:cNvSpPr>
              <a:spLocks noChangeArrowheads="1"/>
            </p:cNvSpPr>
            <p:nvPr/>
          </p:nvSpPr>
          <p:spPr bwMode="auto">
            <a:xfrm>
              <a:off x="5173663" y="4308475"/>
              <a:ext cx="22225" cy="23813"/>
            </a:xfrm>
            <a:prstGeom prst="ellipse">
              <a:avLst/>
            </a:prstGeom>
            <a:solidFill>
              <a:srgbClr val="C00000"/>
            </a:solidFill>
            <a:ln w="0">
              <a:solidFill>
                <a:srgbClr val="C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0" name="Rectangle 158"/>
            <p:cNvSpPr>
              <a:spLocks noChangeArrowheads="1"/>
            </p:cNvSpPr>
            <p:nvPr/>
          </p:nvSpPr>
          <p:spPr bwMode="auto">
            <a:xfrm>
              <a:off x="5275263" y="4379913"/>
              <a:ext cx="290512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mFGF2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1" name="Line 159"/>
            <p:cNvSpPr>
              <a:spLocks noChangeShapeType="1"/>
            </p:cNvSpPr>
            <p:nvPr/>
          </p:nvSpPr>
          <p:spPr bwMode="auto">
            <a:xfrm>
              <a:off x="5118100" y="4416425"/>
              <a:ext cx="138112" cy="0"/>
            </a:xfrm>
            <a:prstGeom prst="line">
              <a:avLst/>
            </a:prstGeom>
            <a:noFill/>
            <a:ln w="6">
              <a:solidFill>
                <a:srgbClr val="0000C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2" name="Freeform 160"/>
            <p:cNvSpPr>
              <a:spLocks/>
            </p:cNvSpPr>
            <p:nvPr/>
          </p:nvSpPr>
          <p:spPr bwMode="auto">
            <a:xfrm>
              <a:off x="5173663" y="4402138"/>
              <a:ext cx="26987" cy="28575"/>
            </a:xfrm>
            <a:custGeom>
              <a:avLst/>
              <a:gdLst>
                <a:gd name="T0" fmla="*/ 9 w 17"/>
                <a:gd name="T1" fmla="*/ 0 h 18"/>
                <a:gd name="T2" fmla="*/ 17 w 17"/>
                <a:gd name="T3" fmla="*/ 9 h 18"/>
                <a:gd name="T4" fmla="*/ 9 w 17"/>
                <a:gd name="T5" fmla="*/ 18 h 18"/>
                <a:gd name="T6" fmla="*/ 0 w 17"/>
                <a:gd name="T7" fmla="*/ 9 h 18"/>
                <a:gd name="T8" fmla="*/ 9 w 1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9" y="0"/>
                  </a:moveTo>
                  <a:lnTo>
                    <a:pt x="17" y="9"/>
                  </a:lnTo>
                  <a:lnTo>
                    <a:pt x="9" y="18"/>
                  </a:lnTo>
                  <a:lnTo>
                    <a:pt x="0" y="9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C0"/>
            </a:solidFill>
            <a:ln w="0">
              <a:solidFill>
                <a:srgbClr val="0000C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3" name="Rectangle 161"/>
            <p:cNvSpPr>
              <a:spLocks noChangeArrowheads="1"/>
            </p:cNvSpPr>
            <p:nvPr/>
          </p:nvSpPr>
          <p:spPr bwMode="auto">
            <a:xfrm>
              <a:off x="5275263" y="4473575"/>
              <a:ext cx="60325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hFGF2 [10ng/ml]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4" name="Line 162"/>
            <p:cNvSpPr>
              <a:spLocks noChangeShapeType="1"/>
            </p:cNvSpPr>
            <p:nvPr/>
          </p:nvSpPr>
          <p:spPr bwMode="auto">
            <a:xfrm>
              <a:off x="5118100" y="4510088"/>
              <a:ext cx="13811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5" name="Rectangle 163"/>
            <p:cNvSpPr>
              <a:spLocks noChangeArrowheads="1"/>
            </p:cNvSpPr>
            <p:nvPr/>
          </p:nvSpPr>
          <p:spPr bwMode="auto">
            <a:xfrm>
              <a:off x="5173663" y="4495800"/>
              <a:ext cx="22225" cy="22225"/>
            </a:xfrm>
            <a:prstGeom prst="rect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6" name="Rectangle 164"/>
            <p:cNvSpPr>
              <a:spLocks noChangeArrowheads="1"/>
            </p:cNvSpPr>
            <p:nvPr/>
          </p:nvSpPr>
          <p:spPr bwMode="auto">
            <a:xfrm>
              <a:off x="4283075" y="4808538"/>
              <a:ext cx="500062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FGF-2 [ng/ml]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7" name="Rectangle 165"/>
            <p:cNvSpPr>
              <a:spLocks noChangeArrowheads="1"/>
            </p:cNvSpPr>
            <p:nvPr/>
          </p:nvSpPr>
          <p:spPr bwMode="auto">
            <a:xfrm rot="16200000">
              <a:off x="2372767" y="3128963"/>
              <a:ext cx="757238" cy="103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cells</a:t>
              </a:r>
              <a:r>
                <a:rPr kumimoji="0" lang="de-DE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/ml (% </a:t>
              </a:r>
              <a:r>
                <a:rPr kumimoji="0" lang="de-DE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of</a:t>
              </a:r>
              <a:r>
                <a:rPr kumimoji="0" lang="de-DE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de-DE" sz="5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control</a:t>
              </a:r>
              <a:r>
                <a:rPr kumimoji="0" lang="de-DE" sz="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)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16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6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6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70" name="Textfeld 1"/>
          <p:cNvSpPr txBox="1">
            <a:spLocks noChangeArrowheads="1"/>
          </p:cNvSpPr>
          <p:nvPr/>
        </p:nvSpPr>
        <p:spPr bwMode="auto">
          <a:xfrm>
            <a:off x="1646911" y="1155700"/>
            <a:ext cx="58358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rat FGF-2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#M30-014 / R20-059)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239226" y="5519294"/>
            <a:ext cx="71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HUVE cells by recombinant rat and mouse FGF-2 (basic).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51340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Bildschirmpräsentation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2011-12-12T15:21:32Z</dcterms:created>
  <dcterms:modified xsi:type="dcterms:W3CDTF">2015-03-12T14:39:36Z</dcterms:modified>
</cp:coreProperties>
</file>